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p4qME64SkxM" Type="http://schemas.openxmlformats.org/officeDocument/2006/relationships/hyperlink" TargetMode="External" Id="rId4"/><Relationship Target="../media/image00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462656" x="1385350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Identifying Theme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1685050" x="2987675"/>
            <a:ext cy="871800" cx="506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LT:</a:t>
            </a:r>
            <a:r>
              <a:rPr lang="en" i="1"/>
              <a:t> I can work with my peers to identify the theme and how the elements of plot contribute to the theme.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Period 3 Groups: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200150" x="30480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1.Quay, Anna, Ishan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2.Carl, Dylan, Jay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3. David, Cheyenne,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    Brittany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4.Mitch, Eric, Shaam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5. Derek, Elijah, Alex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6.Cody, Justin, Darin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y="1200150" x="437855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7. Bill, Ben, Dillan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startAt="8" type="arabicPeriod"/>
            </a:pPr>
            <a:r>
              <a:rPr sz="2800" lang="en"/>
              <a:t>Victor, Jacob, Matt</a:t>
            </a:r>
          </a:p>
          <a:p>
            <a:pPr rtl="0" lvl="0" indent="-4064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startAt="8" type="arabicPeriod"/>
            </a:pPr>
            <a:r>
              <a:rPr sz="2800" lang="en"/>
              <a:t>Emily, Erebi, Cole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10.Brooke, Sean, Orion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11.Diamah, Rasha Mae, Connor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Theme?</a:t>
            </a:r>
          </a:p>
        </p:txBody>
      </p:sp>
      <p:sp>
        <p:nvSpPr>
          <p:cNvPr id="86" name="Shape 86">
            <a:hlinkClick r:id="rId4"/>
          </p:cNvPr>
          <p:cNvSpPr/>
          <p:nvPr/>
        </p:nvSpPr>
        <p:spPr>
          <a:xfrm>
            <a:off y="1308675" x="2039775"/>
            <a:ext cy="3429000" cx="4572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>
                <a:solidFill>
                  <a:srgbClr val="F074AC"/>
                </a:solidFill>
              </a:rPr>
              <a:t>Theme Defined: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971550" x="381000"/>
            <a:ext cy="2128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solidFill>
                  <a:srgbClr val="F074AC"/>
                </a:solidFill>
              </a:rPr>
              <a:t>“Theme is defined as a main idea or an underlying meaning of a literary work that may be stated directly or indirectly” (Literary Devices).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y="3205275" x="1094350"/>
            <a:ext cy="857400" cx="6689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b="1" sz="3000" lang="en">
                <a:solidFill>
                  <a:srgbClr val="D2D2D2"/>
                </a:solidFill>
              </a:rPr>
              <a:t>Major			 vs. 			Minor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y="3715350" x="598150"/>
            <a:ext cy="1067099" cx="372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solidFill>
                  <a:srgbClr val="D2D2D2"/>
                </a:solidFill>
              </a:rPr>
              <a:t>Repeatedly addressed throughout the text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y="3715350" x="4636750"/>
            <a:ext cy="1067099" cx="372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D2D2D2"/>
                </a:solidFill>
              </a:rPr>
              <a:t>Appears briefly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>
                <a:solidFill>
                  <a:schemeClr val="accent5"/>
                </a:solidFill>
              </a:rPr>
              <a:t>Characteristics of Theme: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1800" marL="4572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It is a moral message</a:t>
            </a:r>
          </a:p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y="19621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Universal, applies to world beyond the story and it’s characters</a:t>
            </a:r>
          </a:p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y="31051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It is NOT simply a TOPIC</a:t>
            </a:r>
          </a:p>
        </p:txBody>
      </p:sp>
      <p:sp>
        <p:nvSpPr>
          <p:cNvPr id="104" name="Shape 104"/>
          <p:cNvSpPr txBox="1"/>
          <p:nvPr>
            <p:ph idx="4" type="body"/>
          </p:nvPr>
        </p:nvSpPr>
        <p:spPr>
          <a:xfrm>
            <a:off y="38671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Can have several themes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>
                <a:solidFill>
                  <a:schemeClr val="accent6"/>
                </a:solidFill>
              </a:rPr>
              <a:t>How do I find the theme?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69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1800" marL="457200">
              <a:spcBef>
                <a:spcPts val="0"/>
              </a:spcBef>
              <a:buClr>
                <a:srgbClr val="FF986D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86D"/>
                </a:solidFill>
              </a:rPr>
              <a:t>Look at how character(s) develop</a:t>
            </a: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y="1885950" x="457200"/>
            <a:ext cy="69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rgbClr val="FF986D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86D"/>
                </a:solidFill>
              </a:rPr>
              <a:t>Look for clear statements of the theme</a:t>
            </a:r>
          </a:p>
        </p:txBody>
      </p:sp>
      <p:sp>
        <p:nvSpPr>
          <p:cNvPr id="112" name="Shape 112"/>
          <p:cNvSpPr txBox="1"/>
          <p:nvPr>
            <p:ph idx="3" type="body"/>
          </p:nvPr>
        </p:nvSpPr>
        <p:spPr>
          <a:xfrm>
            <a:off y="2647950" x="457200"/>
            <a:ext cy="69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rgbClr val="FF986D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86D"/>
                </a:solidFill>
              </a:rPr>
              <a:t>Examine the Title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">
                <a:solidFill>
                  <a:srgbClr val="FF986D"/>
                </a:solidFill>
              </a:rPr>
              <a:t>(and anywhere it is mentioned in the text)</a:t>
            </a:r>
          </a:p>
        </p:txBody>
      </p:sp>
      <p:sp>
        <p:nvSpPr>
          <p:cNvPr id="113" name="Shape 113"/>
          <p:cNvSpPr txBox="1"/>
          <p:nvPr>
            <p:ph idx="4" type="body"/>
          </p:nvPr>
        </p:nvSpPr>
        <p:spPr>
          <a:xfrm>
            <a:off y="3790950" x="457200"/>
            <a:ext cy="695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rgbClr val="FF986D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86D"/>
                </a:solidFill>
              </a:rPr>
              <a:t>Examine the conflict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lang="en"/>
              <a:t>Group Activity: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1735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sz="2800" lang="en">
                <a:solidFill>
                  <a:srgbClr val="F074AC"/>
                </a:solidFill>
              </a:rPr>
              <a:t>LT:</a:t>
            </a:r>
            <a:r>
              <a:rPr sz="2800" lang="en">
                <a:solidFill>
                  <a:srgbClr val="F074AC"/>
                </a:solidFill>
              </a:rPr>
              <a:t> I can work with my peers to identify the theme and how the elements of plot contribute to the theme.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y="2876550" x="457200"/>
            <a:ext cy="1735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b="1" sz="2800" lang="en">
                <a:solidFill>
                  <a:srgbClr val="FF986D"/>
                </a:solidFill>
              </a:rPr>
              <a:t>TASK: </a:t>
            </a:r>
            <a:r>
              <a:rPr sz="2800" lang="en">
                <a:solidFill>
                  <a:srgbClr val="FF986D"/>
                </a:solidFill>
              </a:rPr>
              <a:t>As a group, you will be responsible for identifying the theme and analyzing how the different elements of plot contribute to the theme.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Member Roles: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123950" x="304800"/>
            <a:ext cy="1811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500" lang="en"/>
              <a:t>Each group member will focus on a different element that contributes to the theme. You will choose your roles, then individually read the text to focus on analyzing your element in the story.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3086100" x="1833050"/>
            <a:ext cy="1354200" cx="560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D700"/>
                </a:solidFill>
              </a:rPr>
              <a:t>Role A: Characters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D700"/>
                </a:solidFill>
              </a:rPr>
              <a:t>Role B: Conflict</a:t>
            </a:r>
          </a:p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FFD700"/>
                </a:solidFill>
              </a:rPr>
              <a:t>Role C: Setting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Period 1 Groups: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30480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1. Tariq, Jaimee, Cayla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2. Dustin, Marissa,Isaac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3.Haley, Genna, Hunter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4.Antonio, Kayla, NaNa 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5.Ahmad, Alex P., Madie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6.Garrett, Alissa, Maddux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y="1200150" x="437855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7.Kalissa, Kylie, Bailey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8.Jacob, Drew, Joshua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800" lang="en"/>
              <a:t>9.Luke, Bishop, Ana,  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800" lang="en"/>
              <a:t>    Mikey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10.Amanda, Ally, Alex Y.,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    Sam</a:t>
            </a:r>
          </a:p>
          <a:p>
            <a:pPr rtl="0">
              <a:spcBef>
                <a:spcPts val="0"/>
              </a:spcBef>
              <a:buNone/>
            </a:pPr>
            <a:r>
              <a:rPr sz="2800" lang="en"/>
              <a:t>11.Raequan, Tandra, 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    Alex 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Period 2 Groups: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30480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1.Kyle, Maddi, Brandon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2.Luke, Spencer, Mo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3.Cameron, Abbey H.,Jon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4.Yuba, Abbey B., Dominic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5.Nick, Krista, Jacob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6.Jordan, Morgan, Logan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y="1200150" x="4378550"/>
            <a:ext cy="3630300" cx="413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en"/>
              <a:t>7.Dalton, Joshua, 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   Aleacia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8.Tyler, Huy, Casey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800" lang="en"/>
              <a:t>9.Charles, Christina, 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800" lang="en"/>
              <a:t>   Steven</a:t>
            </a:r>
          </a:p>
          <a:p>
            <a:pPr rtl="0" lvl="0">
              <a:spcBef>
                <a:spcPts val="0"/>
              </a:spcBef>
              <a:buNone/>
            </a:pPr>
            <a:r>
              <a:rPr sz="2800" lang="en"/>
              <a:t>10.Devin, Katherina, Eric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